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9" r:id="rId5"/>
    <p:sldId id="270" r:id="rId6"/>
    <p:sldId id="271" r:id="rId7"/>
    <p:sldId id="275" r:id="rId8"/>
    <p:sldId id="272" r:id="rId9"/>
    <p:sldId id="274" r:id="rId10"/>
    <p:sldId id="273" r:id="rId11"/>
    <p:sldId id="268" r:id="rId12"/>
    <p:sldId id="259" r:id="rId13"/>
    <p:sldId id="260" r:id="rId14"/>
    <p:sldId id="261" r:id="rId15"/>
    <p:sldId id="262" r:id="rId16"/>
    <p:sldId id="263" r:id="rId17"/>
    <p:sldId id="264" r:id="rId18"/>
    <p:sldId id="265" r:id="rId19"/>
    <p:sldId id="266"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p:normalViewPr>
  <p:slideViewPr>
    <p:cSldViewPr snapToGrid="0">
      <p:cViewPr>
        <p:scale>
          <a:sx n="60" d="100"/>
          <a:sy n="60" d="100"/>
        </p:scale>
        <p:origin x="-1020" y="-3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3476365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188876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13484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381178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152504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410995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212863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235408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70435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289792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08260-0DCF-4CCE-898B-C12DF7AA8ED1}" type="datetimeFigureOut">
              <a:rPr lang="en-IN" smtClean="0"/>
              <a:pPr/>
              <a:t>13-08-2019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614806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08260-0DCF-4CCE-898B-C12DF7AA8ED1}" type="datetimeFigureOut">
              <a:rPr lang="en-IN" smtClean="0"/>
              <a:pPr/>
              <a:t>13-08-2019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84D55-5365-496E-A754-0713FCC052F4}" type="slidenum">
              <a:rPr lang="en-IN" smtClean="0"/>
              <a:pPr/>
              <a:t>‹#›</a:t>
            </a:fld>
            <a:endParaRPr lang="en-IN"/>
          </a:p>
        </p:txBody>
      </p:sp>
    </p:spTree>
    <p:extLst>
      <p:ext uri="{BB962C8B-B14F-4D97-AF65-F5344CB8AC3E}">
        <p14:creationId xmlns="" xmlns:p14="http://schemas.microsoft.com/office/powerpoint/2010/main" val="3715263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wisegeek.org/what-is-arthriti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wisegeekhealth.com/what-is-caffeine.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172" y="491743"/>
            <a:ext cx="9144000" cy="2046505"/>
          </a:xfrm>
        </p:spPr>
        <p:txBody>
          <a:bodyPr/>
          <a:lstStyle/>
          <a:p>
            <a:r>
              <a:rPr lang="en-IN" dirty="0" smtClean="0">
                <a:solidFill>
                  <a:schemeClr val="accent2">
                    <a:lumMod val="50000"/>
                  </a:schemeClr>
                </a:solidFill>
                <a:latin typeface="Adobe Garamond Pro" panose="02020502060506020403" pitchFamily="18" charset="0"/>
              </a:rPr>
              <a:t>COFFEA CRUDA</a:t>
            </a:r>
            <a:endParaRPr lang="en-IN" dirty="0">
              <a:solidFill>
                <a:schemeClr val="accent2">
                  <a:lumMod val="50000"/>
                </a:schemeClr>
              </a:solidFill>
              <a:latin typeface="Adobe Garamond Pro" panose="02020502060506020403" pitchFamily="18" charset="0"/>
            </a:endParaRPr>
          </a:p>
        </p:txBody>
      </p:sp>
      <p:sp>
        <p:nvSpPr>
          <p:cNvPr id="3" name="Subtitle 2"/>
          <p:cNvSpPr>
            <a:spLocks noGrp="1"/>
          </p:cNvSpPr>
          <p:nvPr>
            <p:ph type="subTitle" idx="1"/>
          </p:nvPr>
        </p:nvSpPr>
        <p:spPr>
          <a:xfrm>
            <a:off x="-1187669" y="4768687"/>
            <a:ext cx="9144000" cy="1655762"/>
          </a:xfrm>
        </p:spPr>
        <p:txBody>
          <a:bodyPr/>
          <a:lstStyle/>
          <a:p>
            <a:pPr algn="r"/>
            <a:r>
              <a:rPr lang="en-US" b="1" dirty="0" smtClean="0">
                <a:solidFill>
                  <a:srgbClr val="002060"/>
                </a:solidFill>
                <a:latin typeface="Arial Rounded MT Bold" pitchFamily="34" charset="0"/>
              </a:rPr>
              <a:t>Dr. P.R.SAIJI</a:t>
            </a:r>
          </a:p>
          <a:p>
            <a:pPr algn="r"/>
            <a:r>
              <a:rPr lang="en-US" b="1" dirty="0" smtClean="0">
                <a:solidFill>
                  <a:srgbClr val="002060"/>
                </a:solidFill>
                <a:latin typeface="Arial Rounded MT Bold" pitchFamily="34" charset="0"/>
              </a:rPr>
              <a:t>ASSOCIATE PROFESSOR</a:t>
            </a:r>
          </a:p>
          <a:p>
            <a:pPr algn="r"/>
            <a:r>
              <a:rPr lang="en-US" b="1" dirty="0" smtClean="0">
                <a:solidFill>
                  <a:srgbClr val="002060"/>
                </a:solidFill>
                <a:latin typeface="Arial Rounded MT Bold" pitchFamily="34" charset="0"/>
              </a:rPr>
              <a:t>DEPT OF MATERIA MEDICA </a:t>
            </a:r>
          </a:p>
          <a:p>
            <a:endParaRPr lang="en-IN" dirty="0"/>
          </a:p>
        </p:txBody>
      </p:sp>
      <p:pic>
        <p:nvPicPr>
          <p:cNvPr id="8" name="Picture 7"/>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019189" y="3709799"/>
            <a:ext cx="2857500" cy="2846349"/>
          </a:xfrm>
          <a:prstGeom prst="rect">
            <a:avLst/>
          </a:prstGeom>
        </p:spPr>
      </p:pic>
      <p:pic>
        <p:nvPicPr>
          <p:cNvPr id="9" name="Picture 8"/>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26030" y="705024"/>
            <a:ext cx="2352907" cy="2495550"/>
          </a:xfrm>
          <a:prstGeom prst="rect">
            <a:avLst/>
          </a:prstGeom>
        </p:spPr>
      </p:pic>
    </p:spTree>
    <p:extLst>
      <p:ext uri="{BB962C8B-B14F-4D97-AF65-F5344CB8AC3E}">
        <p14:creationId xmlns="" xmlns:p14="http://schemas.microsoft.com/office/powerpoint/2010/main" val="887788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STORY OF COFFEE</a:t>
            </a:r>
            <a:endParaRPr lang="en-IN" dirty="0"/>
          </a:p>
        </p:txBody>
      </p:sp>
      <p:sp>
        <p:nvSpPr>
          <p:cNvPr id="3" name="Content Placeholder 2"/>
          <p:cNvSpPr>
            <a:spLocks noGrp="1"/>
          </p:cNvSpPr>
          <p:nvPr>
            <p:ph idx="1"/>
          </p:nvPr>
        </p:nvSpPr>
        <p:spPr>
          <a:xfrm>
            <a:off x="838201" y="1825625"/>
            <a:ext cx="7692482" cy="4351338"/>
          </a:xfrm>
        </p:spPr>
        <p:txBody>
          <a:bodyPr>
            <a:noAutofit/>
          </a:bodyPr>
          <a:lstStyle/>
          <a:p>
            <a:r>
              <a:rPr lang="en-IN" sz="2400" dirty="0"/>
              <a:t>Legend has it that the energizing effects of coffee were first discovered by a goat. </a:t>
            </a:r>
            <a:endParaRPr lang="en-IN" sz="2400" dirty="0" smtClean="0"/>
          </a:p>
          <a:p>
            <a:r>
              <a:rPr lang="en-IN" sz="2400" dirty="0" smtClean="0"/>
              <a:t>Thousands </a:t>
            </a:r>
            <a:r>
              <a:rPr lang="en-IN" sz="2400" dirty="0"/>
              <a:t>of years ago in what is now Ethiopia, an Abyssinian herder noticed that, after his goats ate the bright red berries of the coffee plant, the animals became quite energetic. </a:t>
            </a:r>
            <a:endParaRPr lang="en-IN" sz="2400" dirty="0" smtClean="0"/>
          </a:p>
          <a:p>
            <a:r>
              <a:rPr lang="en-IN" sz="2400" dirty="0" smtClean="0"/>
              <a:t>He </a:t>
            </a:r>
            <a:r>
              <a:rPr lang="en-IN" sz="2400" dirty="0"/>
              <a:t>showed his discovery to some monks at a nearby monastery, who then brewed the berries into a beverage to keep them awake during evening prayers. </a:t>
            </a:r>
            <a:endParaRPr lang="en-IN" sz="2400" dirty="0" smtClean="0"/>
          </a:p>
          <a:p>
            <a:r>
              <a:rPr lang="en-IN" sz="2400" dirty="0" smtClean="0"/>
              <a:t>Thus</a:t>
            </a:r>
            <a:r>
              <a:rPr lang="en-IN" sz="2400" dirty="0"/>
              <a:t>, the first cups of coffee were born. </a:t>
            </a:r>
            <a:endParaRPr lang="en-IN" sz="2400" dirty="0" smtClean="0"/>
          </a:p>
          <a:p>
            <a:r>
              <a:rPr lang="en-IN" sz="2400" dirty="0" smtClean="0"/>
              <a:t>From </a:t>
            </a:r>
            <a:r>
              <a:rPr lang="en-IN" sz="2400" dirty="0"/>
              <a:t>Ethiopia, coffee spread across Arabia, and eventually found its way into cups around the world.</a:t>
            </a:r>
          </a:p>
          <a:p>
            <a:endParaRPr lang="en-IN" sz="2400" dirty="0"/>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530683" y="1825625"/>
            <a:ext cx="3088888" cy="3515809"/>
          </a:xfrm>
          <a:prstGeom prst="rect">
            <a:avLst/>
          </a:prstGeom>
        </p:spPr>
      </p:pic>
    </p:spTree>
    <p:extLst>
      <p:ext uri="{BB962C8B-B14F-4D97-AF65-F5344CB8AC3E}">
        <p14:creationId xmlns="" xmlns:p14="http://schemas.microsoft.com/office/powerpoint/2010/main" val="237199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PHYSIOLOGICAL ACTION</a:t>
            </a:r>
            <a:endParaRPr lang="en-IN" dirty="0"/>
          </a:p>
        </p:txBody>
      </p:sp>
      <p:sp>
        <p:nvSpPr>
          <p:cNvPr id="3" name="Content Placeholder 2"/>
          <p:cNvSpPr>
            <a:spLocks noGrp="1"/>
          </p:cNvSpPr>
          <p:nvPr>
            <p:ph idx="1"/>
          </p:nvPr>
        </p:nvSpPr>
        <p:spPr>
          <a:xfrm>
            <a:off x="838200" y="1825625"/>
            <a:ext cx="5919439" cy="4028765"/>
          </a:xfrm>
        </p:spPr>
        <p:txBody>
          <a:bodyPr>
            <a:normAutofit/>
          </a:bodyPr>
          <a:lstStyle/>
          <a:p>
            <a:r>
              <a:rPr lang="en-IN" sz="2400" dirty="0" smtClean="0"/>
              <a:t>This agent used as a beverage habitually and excessively produces indigestion with gastric acidity, vertigo, headache, cardiac </a:t>
            </a:r>
            <a:r>
              <a:rPr lang="en-IN" sz="2400" dirty="0" err="1" smtClean="0"/>
              <a:t>irritabilityand</a:t>
            </a:r>
            <a:r>
              <a:rPr lang="en-IN" sz="2400" dirty="0" smtClean="0"/>
              <a:t> despondency.</a:t>
            </a:r>
          </a:p>
          <a:p>
            <a:r>
              <a:rPr lang="en-IN" sz="2400" dirty="0" smtClean="0"/>
              <a:t>Poisonous doses produce delirium, partial loss of consciousness, slow irregular pulse, coldness, with a clammy perspiration, subnormal temperature, cramps, tremors, increased urine and diminished vision.</a:t>
            </a:r>
          </a:p>
          <a:p>
            <a:r>
              <a:rPr lang="en-IN" sz="2400" dirty="0" smtClean="0"/>
              <a:t>Employed as a stimulant to antidote the effects of narcotics.</a:t>
            </a:r>
            <a:endParaRPr lang="en-IN" sz="2400"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757639" y="1984918"/>
            <a:ext cx="3010829" cy="3679902"/>
          </a:xfrm>
          <a:prstGeom prst="rect">
            <a:avLst/>
          </a:prstGeom>
        </p:spPr>
      </p:pic>
    </p:spTree>
    <p:extLst>
      <p:ext uri="{BB962C8B-B14F-4D97-AF65-F5344CB8AC3E}">
        <p14:creationId xmlns="" xmlns:p14="http://schemas.microsoft.com/office/powerpoint/2010/main" val="28561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HARMFUL EFFECTS</a:t>
            </a:r>
            <a:endParaRPr lang="en-IN" dirty="0"/>
          </a:p>
        </p:txBody>
      </p:sp>
      <p:sp>
        <p:nvSpPr>
          <p:cNvPr id="3" name="Content Placeholder 2"/>
          <p:cNvSpPr>
            <a:spLocks noGrp="1"/>
          </p:cNvSpPr>
          <p:nvPr>
            <p:ph idx="1"/>
          </p:nvPr>
        </p:nvSpPr>
        <p:spPr/>
        <p:txBody>
          <a:bodyPr>
            <a:normAutofit/>
          </a:bodyPr>
          <a:lstStyle/>
          <a:p>
            <a:r>
              <a:rPr lang="en-IN" dirty="0"/>
              <a:t>When restlessness or insomnia are caused by too much coffee consumption, however, they do not perform as a sleep aid.</a:t>
            </a:r>
          </a:p>
          <a:p>
            <a:r>
              <a:rPr lang="en-IN" dirty="0" smtClean="0"/>
              <a:t>It </a:t>
            </a:r>
            <a:r>
              <a:rPr lang="en-IN" dirty="0"/>
              <a:t>also is not a good idea for elderly people to regularly use this treatment. </a:t>
            </a:r>
            <a:endParaRPr lang="en-IN" dirty="0" smtClean="0"/>
          </a:p>
          <a:p>
            <a:r>
              <a:rPr lang="en-IN" dirty="0" smtClean="0"/>
              <a:t>Just </a:t>
            </a:r>
            <a:r>
              <a:rPr lang="en-IN" dirty="0"/>
              <a:t>like roasted and brewed coffee, it might increase the production of uric acid. This type of acid is known to contribute to </a:t>
            </a:r>
            <a:r>
              <a:rPr lang="en-IN" u="sng" dirty="0">
                <a:hlinkClick r:id="rId2"/>
              </a:rPr>
              <a:t>arthritis</a:t>
            </a:r>
            <a:r>
              <a:rPr lang="en-IN" dirty="0"/>
              <a:t> symptoms and to hurt the kidneys. </a:t>
            </a:r>
            <a:endParaRPr lang="en-IN" dirty="0" smtClean="0"/>
          </a:p>
          <a:p>
            <a:r>
              <a:rPr lang="en-IN" dirty="0" smtClean="0"/>
              <a:t>Its </a:t>
            </a:r>
            <a:r>
              <a:rPr lang="en-IN" dirty="0"/>
              <a:t>use should be monitored carefully to decrease the likelihood of over-consumption.</a:t>
            </a:r>
          </a:p>
          <a:p>
            <a:endParaRPr lang="en-IN" dirty="0"/>
          </a:p>
        </p:txBody>
      </p:sp>
    </p:spTree>
    <p:extLst>
      <p:ext uri="{BB962C8B-B14F-4D97-AF65-F5344CB8AC3E}">
        <p14:creationId xmlns="" xmlns:p14="http://schemas.microsoft.com/office/powerpoint/2010/main" val="217888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USES</a:t>
            </a:r>
            <a:endParaRPr lang="en-IN" dirty="0"/>
          </a:p>
        </p:txBody>
      </p:sp>
      <p:sp>
        <p:nvSpPr>
          <p:cNvPr id="3" name="Content Placeholder 2"/>
          <p:cNvSpPr>
            <a:spLocks noGrp="1"/>
          </p:cNvSpPr>
          <p:nvPr>
            <p:ph idx="1"/>
          </p:nvPr>
        </p:nvSpPr>
        <p:spPr/>
        <p:txBody>
          <a:bodyPr/>
          <a:lstStyle/>
          <a:p>
            <a:r>
              <a:rPr lang="en-IN" dirty="0" err="1"/>
              <a:t>Coffea</a:t>
            </a:r>
            <a:r>
              <a:rPr lang="en-IN" dirty="0"/>
              <a:t> </a:t>
            </a:r>
            <a:r>
              <a:rPr lang="en-IN" dirty="0" err="1"/>
              <a:t>cruda</a:t>
            </a:r>
            <a:r>
              <a:rPr lang="en-IN" dirty="0"/>
              <a:t> is primarily used as a homeopathic remedy because it is believed to stimulate the organs while calming the nervous system. </a:t>
            </a:r>
            <a:endParaRPr lang="en-IN" dirty="0" smtClean="0"/>
          </a:p>
          <a:p>
            <a:r>
              <a:rPr lang="en-IN" dirty="0" smtClean="0"/>
              <a:t>It </a:t>
            </a:r>
            <a:r>
              <a:rPr lang="en-IN" dirty="0"/>
              <a:t>might also have broader uses in protecting food crops</a:t>
            </a:r>
            <a:r>
              <a:rPr lang="en-IN" dirty="0" smtClean="0"/>
              <a:t>.</a:t>
            </a:r>
          </a:p>
          <a:p>
            <a:r>
              <a:rPr lang="en-IN" dirty="0" smtClean="0"/>
              <a:t> </a:t>
            </a:r>
            <a:r>
              <a:rPr lang="en-IN" dirty="0"/>
              <a:t>In whichever way the beans are used, they are highly regarded for their natural properties</a:t>
            </a:r>
            <a:r>
              <a:rPr lang="en-IN" dirty="0" smtClean="0"/>
              <a:t>.</a:t>
            </a:r>
          </a:p>
          <a:p>
            <a:r>
              <a:rPr lang="en-IN" dirty="0" smtClean="0"/>
              <a:t> </a:t>
            </a:r>
            <a:r>
              <a:rPr lang="en-IN" dirty="0"/>
              <a:t>Whether roasted or unroasted, however, the </a:t>
            </a:r>
            <a:r>
              <a:rPr lang="en-IN" u="sng" dirty="0">
                <a:hlinkClick r:id="rId2"/>
              </a:rPr>
              <a:t>caffeine</a:t>
            </a:r>
            <a:r>
              <a:rPr lang="en-IN" dirty="0"/>
              <a:t> contained in the coffee bean might cause addiction in some people and should, therefore, be used sparingly.</a:t>
            </a:r>
          </a:p>
          <a:p>
            <a:pPr marL="0" indent="0">
              <a:buNone/>
            </a:pPr>
            <a:r>
              <a:rPr lang="en-IN" dirty="0"/>
              <a:t> </a:t>
            </a:r>
          </a:p>
          <a:p>
            <a:endParaRPr lang="en-IN" dirty="0"/>
          </a:p>
        </p:txBody>
      </p:sp>
    </p:spTree>
    <p:extLst>
      <p:ext uri="{BB962C8B-B14F-4D97-AF65-F5344CB8AC3E}">
        <p14:creationId xmlns="" xmlns:p14="http://schemas.microsoft.com/office/powerpoint/2010/main" val="2119819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Just as coffee winds up the nerves, </a:t>
            </a:r>
            <a:r>
              <a:rPr lang="en-IN" dirty="0" err="1"/>
              <a:t>Coffea</a:t>
            </a:r>
            <a:r>
              <a:rPr lang="en-IN" dirty="0"/>
              <a:t> </a:t>
            </a:r>
            <a:r>
              <a:rPr lang="en-IN" dirty="0" err="1"/>
              <a:t>Cruda</a:t>
            </a:r>
            <a:r>
              <a:rPr lang="en-IN" dirty="0"/>
              <a:t> unwinds them, easing many stress-related symptoms as it goes – including hypersensitivity, nervous piercing headaches, and of course, sleeplessness due to an overactive mind, excitement, caffeine or coffee.</a:t>
            </a:r>
          </a:p>
          <a:p>
            <a:r>
              <a:rPr lang="en-IN" dirty="0"/>
              <a:t>Whether a natural inclination or one induced by excessive stress, </a:t>
            </a:r>
            <a:r>
              <a:rPr lang="en-IN" dirty="0" err="1"/>
              <a:t>Coffea</a:t>
            </a:r>
            <a:r>
              <a:rPr lang="en-IN" dirty="0"/>
              <a:t> is most helpful when </a:t>
            </a:r>
            <a:r>
              <a:rPr lang="en-IN" b="1" i="1" dirty="0"/>
              <a:t>every pain is too painful </a:t>
            </a:r>
            <a:r>
              <a:rPr lang="en-IN" dirty="0"/>
              <a:t>(especially toothaches) and every nerve too nervous.</a:t>
            </a:r>
          </a:p>
          <a:p>
            <a:endParaRPr lang="en-IN" dirty="0"/>
          </a:p>
        </p:txBody>
      </p:sp>
    </p:spTree>
    <p:extLst>
      <p:ext uri="{BB962C8B-B14F-4D97-AF65-F5344CB8AC3E}">
        <p14:creationId xmlns="" xmlns:p14="http://schemas.microsoft.com/office/powerpoint/2010/main" val="1973897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HOMOEOPATHICALLY….</a:t>
            </a:r>
            <a:endParaRPr lang="en-IN" dirty="0"/>
          </a:p>
        </p:txBody>
      </p:sp>
      <p:sp>
        <p:nvSpPr>
          <p:cNvPr id="3" name="Content Placeholder 2"/>
          <p:cNvSpPr>
            <a:spLocks noGrp="1"/>
          </p:cNvSpPr>
          <p:nvPr>
            <p:ph idx="1"/>
          </p:nvPr>
        </p:nvSpPr>
        <p:spPr>
          <a:xfrm>
            <a:off x="838200" y="1825625"/>
            <a:ext cx="5785624" cy="4351338"/>
          </a:xfrm>
        </p:spPr>
        <p:txBody>
          <a:bodyPr>
            <a:normAutofit/>
          </a:bodyPr>
          <a:lstStyle/>
          <a:p>
            <a:r>
              <a:rPr lang="en-IN" sz="2400" b="1" dirty="0"/>
              <a:t>Sleep &amp; Insomnia:</a:t>
            </a:r>
            <a:endParaRPr lang="en-IN" sz="2400" dirty="0"/>
          </a:p>
          <a:p>
            <a:r>
              <a:rPr lang="en-IN" sz="2400" dirty="0" err="1"/>
              <a:t>Coffea</a:t>
            </a:r>
            <a:r>
              <a:rPr lang="en-IN" sz="2400" dirty="0"/>
              <a:t> is the remedy for insomnia from racing thoughts or for waking at the slightest noise.  </a:t>
            </a:r>
            <a:endParaRPr lang="en-IN" sz="2400" dirty="0" smtClean="0"/>
          </a:p>
          <a:p>
            <a:r>
              <a:rPr lang="en-IN" sz="2400" dirty="0" smtClean="0"/>
              <a:t>The </a:t>
            </a:r>
            <a:r>
              <a:rPr lang="en-IN" sz="2400" dirty="0"/>
              <a:t>mind is usually excited, and thoughts are racing.  </a:t>
            </a:r>
            <a:endParaRPr lang="en-IN" sz="2400" dirty="0" smtClean="0"/>
          </a:p>
          <a:p>
            <a:r>
              <a:rPr lang="en-IN" sz="2400" dirty="0" smtClean="0"/>
              <a:t>The </a:t>
            </a:r>
            <a:r>
              <a:rPr lang="en-IN" sz="2400" dirty="0"/>
              <a:t>remedy is very helpful for those who have worked very late, and are unable to sleep from too many thoughts.  </a:t>
            </a:r>
            <a:endParaRPr lang="en-IN" sz="2400" dirty="0" smtClean="0"/>
          </a:p>
          <a:p>
            <a:r>
              <a:rPr lang="en-IN" sz="2400" dirty="0" smtClean="0"/>
              <a:t>It </a:t>
            </a:r>
            <a:r>
              <a:rPr lang="en-IN" sz="2400" dirty="0"/>
              <a:t>is also indicated for insomnia or other bad effects from joy, surprise or grief.</a:t>
            </a:r>
          </a:p>
          <a:p>
            <a:endParaRPr lang="en-IN" sz="2400"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623824" y="1825625"/>
            <a:ext cx="3111191" cy="3337390"/>
          </a:xfrm>
          <a:prstGeom prst="rect">
            <a:avLst/>
          </a:prstGeom>
        </p:spPr>
      </p:pic>
    </p:spTree>
    <p:extLst>
      <p:ext uri="{BB962C8B-B14F-4D97-AF65-F5344CB8AC3E}">
        <p14:creationId xmlns="" xmlns:p14="http://schemas.microsoft.com/office/powerpoint/2010/main" val="3512083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131312" cy="4351338"/>
          </a:xfrm>
        </p:spPr>
        <p:txBody>
          <a:bodyPr>
            <a:normAutofit/>
          </a:bodyPr>
          <a:lstStyle/>
          <a:p>
            <a:r>
              <a:rPr lang="en-IN" sz="2000" b="1" dirty="0"/>
              <a:t>Hypersensitivity &amp; Nervous System:</a:t>
            </a:r>
            <a:endParaRPr lang="en-IN" sz="2000" dirty="0"/>
          </a:p>
          <a:p>
            <a:r>
              <a:rPr lang="en-IN" sz="2000" dirty="0"/>
              <a:t>The nervous system as a whole is affected in </a:t>
            </a:r>
            <a:r>
              <a:rPr lang="en-IN" sz="2000" dirty="0" err="1"/>
              <a:t>Coffea</a:t>
            </a:r>
            <a:r>
              <a:rPr lang="en-IN" sz="2000" dirty="0"/>
              <a:t>, both within the mind state (oversensitivity, insomnia) and nerves (tooth-aches, headaches). </a:t>
            </a:r>
            <a:endParaRPr lang="en-IN" sz="2000" dirty="0" smtClean="0"/>
          </a:p>
          <a:p>
            <a:r>
              <a:rPr lang="en-IN" sz="2000" dirty="0" smtClean="0"/>
              <a:t>It </a:t>
            </a:r>
            <a:r>
              <a:rPr lang="en-IN" sz="2000" dirty="0"/>
              <a:t>is helpful for people with an over-stimulated nervous system, who react strongly to noise, touch or any of the senses. </a:t>
            </a:r>
            <a:endParaRPr lang="en-IN" sz="2000" dirty="0" smtClean="0"/>
          </a:p>
          <a:p>
            <a:r>
              <a:rPr lang="en-IN" sz="2000" dirty="0" smtClean="0"/>
              <a:t>It </a:t>
            </a:r>
            <a:r>
              <a:rPr lang="en-IN" sz="2000" dirty="0"/>
              <a:t>is also used for nervousness, hyper excitability, extreme sensitivity to pain and noise and overly sensitive skin.</a:t>
            </a:r>
          </a:p>
          <a:p>
            <a:r>
              <a:rPr lang="en-IN" sz="2000" dirty="0" err="1"/>
              <a:t>Coffea</a:t>
            </a:r>
            <a:r>
              <a:rPr lang="en-IN" sz="2000" dirty="0"/>
              <a:t> can help with </a:t>
            </a:r>
            <a:r>
              <a:rPr lang="en-IN" sz="2000" b="1" i="1" dirty="0"/>
              <a:t>nervousness from drinking too much coffee</a:t>
            </a:r>
            <a:r>
              <a:rPr lang="en-IN" sz="2000" dirty="0"/>
              <a:t>, or from general </a:t>
            </a:r>
            <a:r>
              <a:rPr lang="en-IN" sz="2000" b="1" i="1" dirty="0"/>
              <a:t>ailments after the abuse of coffee </a:t>
            </a:r>
            <a:r>
              <a:rPr lang="en-IN" sz="2000" dirty="0"/>
              <a:t>(in acute situations).</a:t>
            </a:r>
          </a:p>
          <a:p>
            <a:endParaRPr lang="en-IN" sz="2000"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969512" y="2100611"/>
            <a:ext cx="2857500" cy="2857500"/>
          </a:xfrm>
          <a:prstGeom prst="rect">
            <a:avLst/>
          </a:prstGeom>
        </p:spPr>
      </p:pic>
    </p:spTree>
    <p:extLst>
      <p:ext uri="{BB962C8B-B14F-4D97-AF65-F5344CB8AC3E}">
        <p14:creationId xmlns="" xmlns:p14="http://schemas.microsoft.com/office/powerpoint/2010/main" val="441882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Tooth Aches:</a:t>
            </a:r>
            <a:endParaRPr lang="en-IN" dirty="0"/>
          </a:p>
          <a:p>
            <a:r>
              <a:rPr lang="en-IN" dirty="0" err="1"/>
              <a:t>Coffea</a:t>
            </a:r>
            <a:r>
              <a:rPr lang="en-IN" dirty="0"/>
              <a:t> is also useful in toothaches. </a:t>
            </a:r>
            <a:endParaRPr lang="en-IN" dirty="0" smtClean="0"/>
          </a:p>
          <a:p>
            <a:r>
              <a:rPr lang="en-IN" dirty="0" smtClean="0"/>
              <a:t>Toothache </a:t>
            </a:r>
            <a:r>
              <a:rPr lang="en-IN" dirty="0"/>
              <a:t>is relieved by holding ice water in mouth but returns as soon as water becomes warm.</a:t>
            </a:r>
          </a:p>
          <a:p>
            <a:endParaRPr lang="en-IN" dirty="0"/>
          </a:p>
        </p:txBody>
      </p:sp>
    </p:spTree>
    <p:extLst>
      <p:ext uri="{BB962C8B-B14F-4D97-AF65-F5344CB8AC3E}">
        <p14:creationId xmlns="" xmlns:p14="http://schemas.microsoft.com/office/powerpoint/2010/main" val="872087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b="1" dirty="0"/>
              <a:t>Headaches:</a:t>
            </a:r>
            <a:endParaRPr lang="en-IN" dirty="0"/>
          </a:p>
          <a:p>
            <a:r>
              <a:rPr lang="en-IN" dirty="0" err="1"/>
              <a:t>Coffea</a:t>
            </a:r>
            <a:r>
              <a:rPr lang="en-IN" dirty="0"/>
              <a:t> is well indicated in headache and neuralgia. </a:t>
            </a:r>
            <a:endParaRPr lang="en-IN" dirty="0" smtClean="0"/>
          </a:p>
          <a:p>
            <a:r>
              <a:rPr lang="en-IN" dirty="0" smtClean="0"/>
              <a:t>It </a:t>
            </a:r>
            <a:r>
              <a:rPr lang="en-IN" dirty="0"/>
              <a:t>is useful for extreme head pain or migraines made worse from any type of </a:t>
            </a:r>
            <a:r>
              <a:rPr lang="en-IN" b="1" i="1" dirty="0"/>
              <a:t>noise or music. </a:t>
            </a:r>
            <a:endParaRPr lang="en-IN" b="1" i="1" dirty="0" smtClean="0"/>
          </a:p>
          <a:p>
            <a:r>
              <a:rPr lang="en-IN" dirty="0" smtClean="0"/>
              <a:t>It </a:t>
            </a:r>
            <a:r>
              <a:rPr lang="en-IN" dirty="0"/>
              <a:t>is used for headache from </a:t>
            </a:r>
            <a:r>
              <a:rPr lang="en-IN" b="1" i="1" dirty="0"/>
              <a:t>mental exertion, talking, thinking and sudden emotions</a:t>
            </a:r>
            <a:r>
              <a:rPr lang="en-IN" b="1" i="1" dirty="0" smtClean="0"/>
              <a:t>.</a:t>
            </a:r>
          </a:p>
          <a:p>
            <a:r>
              <a:rPr lang="en-IN" dirty="0" smtClean="0"/>
              <a:t> </a:t>
            </a:r>
            <a:r>
              <a:rPr lang="en-IN" dirty="0"/>
              <a:t>It can feel as if a nail is driven into the brain, the brain is torn to pieces or as if the head would burst and fly to pieces if he moves.</a:t>
            </a:r>
          </a:p>
          <a:p>
            <a:r>
              <a:rPr lang="en-IN" dirty="0" err="1"/>
              <a:t>Coffea</a:t>
            </a:r>
            <a:r>
              <a:rPr lang="en-IN" dirty="0"/>
              <a:t> is also indicated in </a:t>
            </a:r>
            <a:r>
              <a:rPr lang="en-IN" b="1" i="1" dirty="0"/>
              <a:t>facial neuralgia of old coffee drinkers</a:t>
            </a:r>
            <a:r>
              <a:rPr lang="en-IN" dirty="0"/>
              <a:t>. Pains are unbearable driving the patient to despair</a:t>
            </a:r>
            <a:r>
              <a:rPr lang="en-IN" dirty="0" smtClean="0"/>
              <a:t>.</a:t>
            </a:r>
          </a:p>
          <a:p>
            <a:r>
              <a:rPr lang="en-IN" dirty="0" smtClean="0"/>
              <a:t> </a:t>
            </a:r>
            <a:r>
              <a:rPr lang="en-IN" dirty="0"/>
              <a:t>Pain is worse by motion, afternoon and at night and better by pressure.</a:t>
            </a:r>
          </a:p>
          <a:p>
            <a:endParaRPr lang="en-IN" dirty="0"/>
          </a:p>
        </p:txBody>
      </p:sp>
    </p:spTree>
    <p:extLst>
      <p:ext uri="{BB962C8B-B14F-4D97-AF65-F5344CB8AC3E}">
        <p14:creationId xmlns="" xmlns:p14="http://schemas.microsoft.com/office/powerpoint/2010/main" val="1897827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BLACK LETTER SYMPTOMS</a:t>
            </a:r>
            <a:endParaRPr lang="en-IN" dirty="0"/>
          </a:p>
        </p:txBody>
      </p:sp>
      <p:sp>
        <p:nvSpPr>
          <p:cNvPr id="3" name="Content Placeholder 2"/>
          <p:cNvSpPr>
            <a:spLocks noGrp="1"/>
          </p:cNvSpPr>
          <p:nvPr>
            <p:ph idx="1"/>
          </p:nvPr>
        </p:nvSpPr>
        <p:spPr/>
        <p:txBody>
          <a:bodyPr>
            <a:normAutofit/>
          </a:bodyPr>
          <a:lstStyle/>
          <a:p>
            <a:pPr fontAlgn="base"/>
            <a:r>
              <a:rPr lang="en-IN" dirty="0" smtClean="0"/>
              <a:t>Unusual </a:t>
            </a:r>
            <a:r>
              <a:rPr lang="en-IN" dirty="0"/>
              <a:t>activity of mind and body.</a:t>
            </a:r>
          </a:p>
          <a:p>
            <a:pPr fontAlgn="base"/>
            <a:r>
              <a:rPr lang="en-IN" dirty="0"/>
              <a:t>Full of ideas; quick to </a:t>
            </a:r>
            <a:r>
              <a:rPr lang="en-IN" dirty="0" err="1"/>
              <a:t>act,no</a:t>
            </a:r>
            <a:r>
              <a:rPr lang="en-IN" dirty="0"/>
              <a:t> sleep on this account.</a:t>
            </a:r>
          </a:p>
          <a:p>
            <a:pPr fontAlgn="base"/>
            <a:r>
              <a:rPr lang="en-IN" dirty="0"/>
              <a:t>Mental excitability.</a:t>
            </a:r>
          </a:p>
          <a:p>
            <a:pPr fontAlgn="base"/>
            <a:r>
              <a:rPr lang="en-IN" dirty="0"/>
              <a:t>Sleeplessness on account of excessive mental and physical excitement.</a:t>
            </a:r>
          </a:p>
          <a:p>
            <a:pPr fontAlgn="base"/>
            <a:r>
              <a:rPr lang="en-IN" dirty="0"/>
              <a:t>Fright from sudden pleasant surprises.</a:t>
            </a:r>
          </a:p>
          <a:p>
            <a:pPr fontAlgn="base"/>
            <a:r>
              <a:rPr lang="en-IN" dirty="0"/>
              <a:t>Pains seem insupportable, driving to despair.</a:t>
            </a:r>
          </a:p>
          <a:p>
            <a:pPr fontAlgn="base"/>
            <a:r>
              <a:rPr lang="en-IN" dirty="0"/>
              <a:t>Affections after sudden emotions, particularly pleasant surprises.</a:t>
            </a:r>
          </a:p>
          <a:p>
            <a:endParaRPr lang="en-IN" dirty="0"/>
          </a:p>
        </p:txBody>
      </p:sp>
    </p:spTree>
    <p:extLst>
      <p:ext uri="{BB962C8B-B14F-4D97-AF65-F5344CB8AC3E}">
        <p14:creationId xmlns="" xmlns:p14="http://schemas.microsoft.com/office/powerpoint/2010/main" val="106066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COFFEA CRUDA</a:t>
            </a:r>
            <a:endParaRPr lang="en-IN" dirty="0"/>
          </a:p>
        </p:txBody>
      </p:sp>
      <p:sp>
        <p:nvSpPr>
          <p:cNvPr id="3" name="Content Placeholder 2"/>
          <p:cNvSpPr>
            <a:spLocks noGrp="1"/>
          </p:cNvSpPr>
          <p:nvPr>
            <p:ph idx="1"/>
          </p:nvPr>
        </p:nvSpPr>
        <p:spPr/>
        <p:txBody>
          <a:bodyPr/>
          <a:lstStyle/>
          <a:p>
            <a:r>
              <a:rPr lang="en-IN" dirty="0" smtClean="0"/>
              <a:t>Also known as </a:t>
            </a:r>
            <a:r>
              <a:rPr lang="en-IN" i="1" dirty="0" err="1" smtClean="0"/>
              <a:t>coffea</a:t>
            </a:r>
            <a:r>
              <a:rPr lang="en-IN" i="1" dirty="0" smtClean="0"/>
              <a:t> </a:t>
            </a:r>
            <a:r>
              <a:rPr lang="en-IN" i="1" dirty="0" err="1" smtClean="0"/>
              <a:t>arabica</a:t>
            </a:r>
            <a:endParaRPr lang="en-IN" i="1" dirty="0" smtClean="0"/>
          </a:p>
          <a:p>
            <a:r>
              <a:rPr lang="en-IN" dirty="0" smtClean="0"/>
              <a:t>Family- </a:t>
            </a:r>
            <a:r>
              <a:rPr lang="en-IN" i="1" dirty="0" err="1" smtClean="0"/>
              <a:t>rubiaceae</a:t>
            </a:r>
            <a:endParaRPr lang="en-IN" i="1" dirty="0" smtClean="0"/>
          </a:p>
          <a:p>
            <a:r>
              <a:rPr lang="en-IN" dirty="0" smtClean="0"/>
              <a:t>Common name- </a:t>
            </a:r>
            <a:r>
              <a:rPr lang="en-IN" i="1" dirty="0" smtClean="0"/>
              <a:t>coffee</a:t>
            </a:r>
          </a:p>
          <a:p>
            <a:r>
              <a:rPr lang="en-IN" dirty="0" smtClean="0"/>
              <a:t>Habitat- </a:t>
            </a:r>
            <a:r>
              <a:rPr lang="en-IN" i="1" dirty="0"/>
              <a:t>A</a:t>
            </a:r>
            <a:r>
              <a:rPr lang="en-IN" i="1" dirty="0" smtClean="0"/>
              <a:t>rabia.</a:t>
            </a:r>
          </a:p>
          <a:p>
            <a:r>
              <a:rPr lang="en-IN" dirty="0" smtClean="0"/>
              <a:t>Source- </a:t>
            </a:r>
            <a:r>
              <a:rPr lang="en-IN" i="1" dirty="0" smtClean="0"/>
              <a:t>unroasted coffee beans</a:t>
            </a:r>
            <a:r>
              <a:rPr lang="en-IN" dirty="0" smtClean="0"/>
              <a:t>.</a:t>
            </a:r>
          </a:p>
          <a:p>
            <a:r>
              <a:rPr lang="en-IN" dirty="0" smtClean="0"/>
              <a:t>Alkaloid- </a:t>
            </a:r>
            <a:r>
              <a:rPr lang="en-IN" i="1" dirty="0" smtClean="0"/>
              <a:t>caffeine</a:t>
            </a:r>
          </a:p>
          <a:p>
            <a:pPr marL="0" indent="0">
              <a:buNone/>
            </a:pPr>
            <a:endParaRPr lang="en-IN" dirty="0" smtClean="0"/>
          </a:p>
          <a:p>
            <a:endParaRPr lang="en-IN"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404864" y="1825625"/>
            <a:ext cx="4948935" cy="4441360"/>
          </a:xfrm>
          <a:prstGeom prst="rect">
            <a:avLst/>
          </a:prstGeom>
        </p:spPr>
      </p:pic>
    </p:spTree>
    <p:extLst>
      <p:ext uri="{BB962C8B-B14F-4D97-AF65-F5344CB8AC3E}">
        <p14:creationId xmlns="" xmlns:p14="http://schemas.microsoft.com/office/powerpoint/2010/main" val="3933019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fontAlgn="base"/>
            <a:r>
              <a:rPr lang="en-IN" dirty="0" smtClean="0"/>
              <a:t>All the senses more acute, reads fine print easier, particularly an increased perception of slight passive motions.</a:t>
            </a:r>
          </a:p>
          <a:p>
            <a:pPr fontAlgn="base"/>
            <a:r>
              <a:rPr lang="en-IN" dirty="0" smtClean="0"/>
              <a:t>Threatening of apoplexy; over-excited, talkative, full of fear, pangs of conscience. aversion to open air, sleepless, convulsive grinding of teeth.</a:t>
            </a:r>
          </a:p>
          <a:p>
            <a:pPr fontAlgn="base"/>
            <a:r>
              <a:rPr lang="en-IN" dirty="0" smtClean="0"/>
              <a:t>One-sided headache, as from a nail driven into head (Thuja); worse in open air.</a:t>
            </a:r>
          </a:p>
          <a:p>
            <a:pPr fontAlgn="base"/>
            <a:r>
              <a:rPr lang="en-IN" dirty="0" smtClean="0"/>
              <a:t>Neuralgic toothache entirely relieved by holding cold water in the mouth, returning as this becomes warm.</a:t>
            </a:r>
          </a:p>
          <a:p>
            <a:pPr fontAlgn="base"/>
            <a:r>
              <a:rPr lang="en-IN" dirty="0" smtClean="0"/>
              <a:t>During labour or after -pains, extreme fear of death.</a:t>
            </a:r>
          </a:p>
          <a:p>
            <a:pPr fontAlgn="base"/>
            <a:r>
              <a:rPr lang="en-IN" dirty="0" smtClean="0"/>
              <a:t>Great agitation and restlessness.</a:t>
            </a:r>
          </a:p>
          <a:p>
            <a:pPr fontAlgn="base"/>
            <a:r>
              <a:rPr lang="en-IN" dirty="0" smtClean="0"/>
              <a:t>Affections after sudden emotions, especially pleasant surprises.</a:t>
            </a:r>
          </a:p>
          <a:p>
            <a:pPr fontAlgn="base"/>
            <a:r>
              <a:rPr lang="en-IN" dirty="0" smtClean="0"/>
              <a:t>Would like to rub or scratch the part, but it is too sensitive.</a:t>
            </a:r>
          </a:p>
          <a:p>
            <a:pPr fontAlgn="base"/>
            <a:r>
              <a:rPr lang="en-IN" dirty="0" smtClean="0"/>
              <a:t>Bad effects from wine or liquor drinking.</a:t>
            </a:r>
          </a:p>
          <a:p>
            <a:pPr fontAlgn="base"/>
            <a:r>
              <a:rPr lang="en-IN" dirty="0" smtClean="0"/>
              <a:t>Thirst at night wakes him during, sweat, infrequent during heat; almost constant thirst after heat and during sweat.</a:t>
            </a:r>
          </a:p>
          <a:p>
            <a:pPr fontAlgn="base"/>
            <a:r>
              <a:rPr lang="en-IN" dirty="0" smtClean="0"/>
              <a:t>As to the curious symptom: toothache relieved while cold water is held in mouth, and returning as this becomes warm. We have seen this more than once. And </a:t>
            </a:r>
            <a:r>
              <a:rPr lang="en-IN" dirty="0" err="1" smtClean="0"/>
              <a:t>Coffea</a:t>
            </a:r>
            <a:r>
              <a:rPr lang="en-IN" dirty="0" smtClean="0"/>
              <a:t> has promptly cured.</a:t>
            </a:r>
          </a:p>
          <a:p>
            <a:endParaRPr lang="en-IN" dirty="0" smtClean="0"/>
          </a:p>
          <a:p>
            <a:endParaRPr lang="en-IN" dirty="0"/>
          </a:p>
        </p:txBody>
      </p:sp>
    </p:spTree>
    <p:extLst>
      <p:ext uri="{BB962C8B-B14F-4D97-AF65-F5344CB8AC3E}">
        <p14:creationId xmlns="" xmlns:p14="http://schemas.microsoft.com/office/powerpoint/2010/main" val="2138869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IN" dirty="0" smtClean="0"/>
              <a:t>                                                                           </a:t>
            </a:r>
          </a:p>
          <a:p>
            <a:endParaRPr lang="en-IN" dirty="0"/>
          </a:p>
          <a:p>
            <a:endParaRPr lang="en-IN" dirty="0" smtClean="0"/>
          </a:p>
          <a:p>
            <a:endParaRPr lang="en-IN" dirty="0"/>
          </a:p>
          <a:p>
            <a:pPr algn="just">
              <a:buNone/>
            </a:pPr>
            <a:r>
              <a:rPr lang="en-IN" dirty="0" smtClean="0"/>
              <a:t>                                                      </a:t>
            </a:r>
            <a:r>
              <a:rPr lang="en-IN" sz="4700" b="1" dirty="0" smtClean="0">
                <a:solidFill>
                  <a:schemeClr val="accent2">
                    <a:lumMod val="50000"/>
                  </a:schemeClr>
                </a:solidFill>
                <a:latin typeface="Aharoni" panose="02010803020104030203" pitchFamily="2" charset="-79"/>
                <a:cs typeface="Aharoni" panose="02010803020104030203" pitchFamily="2" charset="-79"/>
              </a:rPr>
              <a:t>THANK </a:t>
            </a:r>
            <a:r>
              <a:rPr lang="en-IN" sz="4700" b="1" dirty="0" smtClean="0">
                <a:solidFill>
                  <a:schemeClr val="accent2">
                    <a:lumMod val="50000"/>
                  </a:schemeClr>
                </a:solidFill>
                <a:latin typeface="Aharoni" panose="02010803020104030203" pitchFamily="2" charset="-79"/>
                <a:cs typeface="Aharoni" panose="02010803020104030203" pitchFamily="2" charset="-79"/>
              </a:rPr>
              <a:t>YOU..</a:t>
            </a:r>
          </a:p>
          <a:p>
            <a:endParaRPr lang="en-IN" dirty="0"/>
          </a:p>
          <a:p>
            <a:pPr marL="0" indent="0">
              <a:buNone/>
            </a:pPr>
            <a:r>
              <a:rPr lang="en-IN" dirty="0" smtClean="0"/>
              <a:t>                           </a:t>
            </a:r>
          </a:p>
          <a:p>
            <a:pPr marL="0" indent="0">
              <a:buNone/>
            </a:pPr>
            <a:endParaRPr lang="en-IN" dirty="0"/>
          </a:p>
          <a:p>
            <a:pPr marL="0" indent="0">
              <a:buNone/>
            </a:pPr>
            <a:endParaRPr lang="en-IN" dirty="0" smtClean="0"/>
          </a:p>
          <a:p>
            <a:pPr marL="0" indent="0">
              <a:buNone/>
            </a:pPr>
            <a:endParaRPr lang="en-IN" dirty="0"/>
          </a:p>
          <a:p>
            <a:pPr marL="0" indent="0">
              <a:buNone/>
            </a:pPr>
            <a:r>
              <a:rPr lang="en-IN" dirty="0" smtClean="0"/>
              <a:t>                                                                              </a:t>
            </a:r>
          </a:p>
          <a:p>
            <a:pPr marL="0" indent="0">
              <a:buNone/>
            </a:pPr>
            <a:endParaRPr lang="en-IN" dirty="0"/>
          </a:p>
        </p:txBody>
      </p:sp>
    </p:spTree>
    <p:extLst>
      <p:ext uri="{BB962C8B-B14F-4D97-AF65-F5344CB8AC3E}">
        <p14:creationId xmlns="" xmlns:p14="http://schemas.microsoft.com/office/powerpoint/2010/main" val="334692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Preparation- mother tincture prepared from unroasted beans, and dilutions.</a:t>
            </a:r>
          </a:p>
          <a:p>
            <a:r>
              <a:rPr lang="en-IN" dirty="0" smtClean="0"/>
              <a:t>Class 1V preparation of drugs.</a:t>
            </a:r>
          </a:p>
          <a:p>
            <a:r>
              <a:rPr lang="en-IN" dirty="0" smtClean="0"/>
              <a:t>Part used dry seeds</a:t>
            </a:r>
          </a:p>
          <a:p>
            <a:r>
              <a:rPr lang="en-IN" dirty="0" smtClean="0"/>
              <a:t>Drug power- 1/10.</a:t>
            </a:r>
          </a:p>
          <a:p>
            <a:pPr marL="0" indent="0">
              <a:buNone/>
            </a:pPr>
            <a:endParaRPr lang="en-IN"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336331" y="2341678"/>
            <a:ext cx="3443288" cy="3567655"/>
          </a:xfrm>
          <a:prstGeom prst="rect">
            <a:avLst/>
          </a:prstGeom>
        </p:spPr>
      </p:pic>
    </p:spTree>
    <p:extLst>
      <p:ext uri="{BB962C8B-B14F-4D97-AF65-F5344CB8AC3E}">
        <p14:creationId xmlns="" xmlns:p14="http://schemas.microsoft.com/office/powerpoint/2010/main" val="393640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ABOUT THE PLANT..</a:t>
            </a:r>
            <a:endParaRPr lang="en-IN" dirty="0"/>
          </a:p>
        </p:txBody>
      </p:sp>
      <p:sp>
        <p:nvSpPr>
          <p:cNvPr id="3" name="Content Placeholder 2"/>
          <p:cNvSpPr>
            <a:spLocks noGrp="1"/>
          </p:cNvSpPr>
          <p:nvPr>
            <p:ph idx="1"/>
          </p:nvPr>
        </p:nvSpPr>
        <p:spPr/>
        <p:txBody>
          <a:bodyPr>
            <a:normAutofit/>
          </a:bodyPr>
          <a:lstStyle/>
          <a:p>
            <a:r>
              <a:rPr lang="en-IN" dirty="0"/>
              <a:t>Though it can grow up to 30 feet tall in the wild, the coffee plant is considered to be a bush or shrub. </a:t>
            </a:r>
            <a:endParaRPr lang="en-IN" dirty="0" smtClean="0"/>
          </a:p>
          <a:p>
            <a:r>
              <a:rPr lang="en-IN" dirty="0" smtClean="0"/>
              <a:t>It </a:t>
            </a:r>
            <a:r>
              <a:rPr lang="en-IN" dirty="0"/>
              <a:t>may grow with a single stem, but often it develops multiple stems by branching at the base. </a:t>
            </a:r>
            <a:endParaRPr lang="en-IN" dirty="0" smtClean="0"/>
          </a:p>
          <a:p>
            <a:r>
              <a:rPr lang="en-IN" dirty="0" smtClean="0"/>
              <a:t>The </a:t>
            </a:r>
            <a:r>
              <a:rPr lang="en-IN" dirty="0"/>
              <a:t>coffee plant is an evergreen, with a light </a:t>
            </a:r>
            <a:r>
              <a:rPr lang="en-IN" dirty="0" err="1"/>
              <a:t>gray</a:t>
            </a:r>
            <a:r>
              <a:rPr lang="en-IN" dirty="0"/>
              <a:t> bark and five-inch leaves that are dark green and glossy</a:t>
            </a:r>
            <a:r>
              <a:rPr lang="en-IN" dirty="0" smtClean="0"/>
              <a:t>.</a:t>
            </a:r>
          </a:p>
          <a:p>
            <a:pPr marL="0" indent="0">
              <a:buNone/>
            </a:pPr>
            <a:endParaRPr lang="en-IN"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676096" y="4218414"/>
            <a:ext cx="1962150" cy="2324100"/>
          </a:xfrm>
          <a:prstGeom prst="rect">
            <a:avLst/>
          </a:prstGeom>
        </p:spPr>
      </p:pic>
    </p:spTree>
    <p:extLst>
      <p:ext uri="{BB962C8B-B14F-4D97-AF65-F5344CB8AC3E}">
        <p14:creationId xmlns="" xmlns:p14="http://schemas.microsoft.com/office/powerpoint/2010/main" val="3854812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7034561" cy="4351338"/>
          </a:xfrm>
        </p:spPr>
        <p:txBody>
          <a:bodyPr/>
          <a:lstStyle/>
          <a:p>
            <a:r>
              <a:rPr lang="en-IN" dirty="0" smtClean="0"/>
              <a:t>Coffee flowers are small, white and fragrant, helping to attract pollinating insects. </a:t>
            </a:r>
          </a:p>
          <a:p>
            <a:r>
              <a:rPr lang="en-IN" dirty="0" smtClean="0"/>
              <a:t>When the flowers fall off the plant, berries begin to develop in their place, ripening from a dark green to a bright crimson. </a:t>
            </a:r>
          </a:p>
          <a:p>
            <a:endParaRPr lang="en-IN"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872761" y="1825625"/>
            <a:ext cx="2798956" cy="2130812"/>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349298" y="4112806"/>
            <a:ext cx="2843561" cy="1847850"/>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108885" y="4112805"/>
            <a:ext cx="2618910" cy="2064157"/>
          </a:xfrm>
          <a:prstGeom prst="rect">
            <a:avLst/>
          </a:prstGeom>
        </p:spPr>
      </p:pic>
    </p:spTree>
    <p:extLst>
      <p:ext uri="{BB962C8B-B14F-4D97-AF65-F5344CB8AC3E}">
        <p14:creationId xmlns="" xmlns:p14="http://schemas.microsoft.com/office/powerpoint/2010/main" val="209790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4369420" cy="4351338"/>
          </a:xfrm>
        </p:spPr>
        <p:txBody>
          <a:bodyPr/>
          <a:lstStyle/>
          <a:p>
            <a:r>
              <a:rPr lang="en-IN" dirty="0" smtClean="0"/>
              <a:t>Two small green coffee beans, surrounded by skin and pulp, are found inside of the berry. </a:t>
            </a:r>
          </a:p>
          <a:p>
            <a:r>
              <a:rPr lang="en-IN" dirty="0" smtClean="0"/>
              <a:t>It takes 6 - 8 years of growth for a plant to be in full fruit production. Coffee plants can live to be 100 years old.</a:t>
            </a:r>
          </a:p>
          <a:p>
            <a:endParaRPr lang="en-IN"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384762" y="1825625"/>
            <a:ext cx="3635102" cy="2924795"/>
          </a:xfrm>
          <a:prstGeom prst="rect">
            <a:avLst/>
          </a:prstGeo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497551" y="4885357"/>
            <a:ext cx="3522313" cy="1733550"/>
          </a:xfrm>
          <a:prstGeom prst="rect">
            <a:avLst/>
          </a:prstGeom>
        </p:spPr>
      </p:pic>
    </p:spTree>
    <p:extLst>
      <p:ext uri="{BB962C8B-B14F-4D97-AF65-F5344CB8AC3E}">
        <p14:creationId xmlns="" xmlns:p14="http://schemas.microsoft.com/office/powerpoint/2010/main" val="162728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sz="2400" dirty="0"/>
              <a:t>The leaves are wide, dark green and very </a:t>
            </a:r>
            <a:r>
              <a:rPr lang="en-IN" sz="2400" dirty="0" smtClean="0"/>
              <a:t>glossy.</a:t>
            </a:r>
          </a:p>
          <a:p>
            <a:r>
              <a:rPr lang="en-IN" sz="2400" dirty="0" smtClean="0"/>
              <a:t> </a:t>
            </a:r>
            <a:r>
              <a:rPr lang="en-IN" sz="2400" dirty="0"/>
              <a:t>The blossoms of the coffee plant are small, white, star shaped flowers that smell very much like jasmine</a:t>
            </a:r>
            <a:r>
              <a:rPr lang="en-IN" sz="2400" dirty="0" smtClean="0"/>
              <a:t>.</a:t>
            </a:r>
          </a:p>
          <a:p>
            <a:r>
              <a:rPr lang="en-IN" sz="2400" dirty="0" smtClean="0"/>
              <a:t>Grown in southeast </a:t>
            </a:r>
            <a:r>
              <a:rPr lang="en-IN" sz="2400" dirty="0" err="1" smtClean="0"/>
              <a:t>asia</a:t>
            </a:r>
            <a:r>
              <a:rPr lang="en-IN" sz="2400" dirty="0" smtClean="0"/>
              <a:t>, Africa, central and south America.</a:t>
            </a:r>
          </a:p>
          <a:p>
            <a:r>
              <a:rPr lang="en-IN" sz="2400" dirty="0" smtClean="0"/>
              <a:t>One </a:t>
            </a:r>
            <a:r>
              <a:rPr lang="en-IN" sz="2400" dirty="0"/>
              <a:t>coffee plant can produce berries for up to 25 years</a:t>
            </a:r>
            <a:r>
              <a:rPr lang="en-IN" sz="2400" dirty="0" smtClean="0"/>
              <a:t>!</a:t>
            </a:r>
          </a:p>
          <a:p>
            <a:r>
              <a:rPr lang="en-IN" sz="2400" dirty="0" smtClean="0"/>
              <a:t> </a:t>
            </a:r>
            <a:r>
              <a:rPr lang="en-IN" sz="2400" dirty="0"/>
              <a:t>Each bean has its own taste &amp; this can vary depending on the seasons or origin of the bean. </a:t>
            </a:r>
            <a:endParaRPr lang="en-IN" sz="2400" dirty="0" smtClean="0"/>
          </a:p>
          <a:p>
            <a:r>
              <a:rPr lang="en-IN" sz="2400" dirty="0"/>
              <a:t>Depending on the altitude and the weather conditions, the period between the coffee plant blossoming &amp; the berries being ready to harvest is around eight to nine months. </a:t>
            </a:r>
            <a:endParaRPr lang="en-IN" sz="2400" dirty="0" smtClean="0"/>
          </a:p>
          <a:p>
            <a:r>
              <a:rPr lang="en-IN" sz="2400" dirty="0" smtClean="0"/>
              <a:t>The </a:t>
            </a:r>
            <a:r>
              <a:rPr lang="en-IN" sz="2400" dirty="0"/>
              <a:t>plants often bloom for six to eight weeks, so it's quite common to find ripe &amp; unripe berries on the same branch.</a:t>
            </a:r>
          </a:p>
          <a:p>
            <a:endParaRPr lang="en-IN" sz="2400" dirty="0"/>
          </a:p>
        </p:txBody>
      </p:sp>
    </p:spTree>
    <p:extLst>
      <p:ext uri="{BB962C8B-B14F-4D97-AF65-F5344CB8AC3E}">
        <p14:creationId xmlns="" xmlns:p14="http://schemas.microsoft.com/office/powerpoint/2010/main" val="216459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i="1" dirty="0" smtClean="0"/>
              <a:t>Habitat:</a:t>
            </a:r>
            <a:endParaRPr lang="en-IN" dirty="0"/>
          </a:p>
        </p:txBody>
      </p:sp>
      <p:sp>
        <p:nvSpPr>
          <p:cNvPr id="3" name="Content Placeholder 2"/>
          <p:cNvSpPr>
            <a:spLocks noGrp="1"/>
          </p:cNvSpPr>
          <p:nvPr>
            <p:ph idx="1"/>
          </p:nvPr>
        </p:nvSpPr>
        <p:spPr>
          <a:xfrm>
            <a:off x="838200" y="1825625"/>
            <a:ext cx="7335644" cy="4351338"/>
          </a:xfrm>
        </p:spPr>
        <p:txBody>
          <a:bodyPr>
            <a:normAutofit/>
          </a:bodyPr>
          <a:lstStyle/>
          <a:p>
            <a:pPr marL="0" indent="0" fontAlgn="base">
              <a:buNone/>
            </a:pPr>
            <a:endParaRPr lang="en-IN" sz="2400" b="1" i="1" dirty="0"/>
          </a:p>
          <a:p>
            <a:pPr fontAlgn="base"/>
            <a:r>
              <a:rPr lang="en-IN" sz="2400" dirty="0"/>
              <a:t>Coffee is a shade-loving plant that thrives in areas of high altitude, where there is a wet and dry season. </a:t>
            </a:r>
            <a:endParaRPr lang="en-IN" sz="2400" dirty="0" smtClean="0"/>
          </a:p>
          <a:p>
            <a:pPr fontAlgn="base"/>
            <a:r>
              <a:rPr lang="en-IN" sz="2400" dirty="0" smtClean="0"/>
              <a:t>Originating </a:t>
            </a:r>
            <a:r>
              <a:rPr lang="en-IN" sz="2400" dirty="0"/>
              <a:t>in Ethiopia and Sudan, today more than two-thirds of the world’s coffee is grown in Latin America</a:t>
            </a:r>
            <a:r>
              <a:rPr lang="en-IN" sz="2400" dirty="0" smtClean="0"/>
              <a:t>.</a:t>
            </a:r>
            <a:r>
              <a:rPr lang="en-IN" sz="2400" dirty="0"/>
              <a:t> </a:t>
            </a:r>
            <a:endParaRPr lang="en-IN" sz="2400" dirty="0" smtClean="0"/>
          </a:p>
          <a:p>
            <a:pPr fontAlgn="base"/>
            <a:r>
              <a:rPr lang="en-IN" sz="2400" dirty="0" smtClean="0"/>
              <a:t>Coffee </a:t>
            </a:r>
            <a:r>
              <a:rPr lang="en-IN" sz="2400" dirty="0"/>
              <a:t>is the second most valuable commodity today in international commerce after oil; $2 billion worth is traded every year. </a:t>
            </a:r>
            <a:endParaRPr lang="en-IN" sz="2400" dirty="0" smtClean="0"/>
          </a:p>
          <a:p>
            <a:pPr fontAlgn="base"/>
            <a:r>
              <a:rPr lang="en-IN" sz="2400" dirty="0" smtClean="0"/>
              <a:t>In </a:t>
            </a:r>
            <a:r>
              <a:rPr lang="en-IN" sz="2400" dirty="0"/>
              <a:t>every country in the world, people are drinking coffee. </a:t>
            </a:r>
            <a:endParaRPr lang="en-IN" sz="2400" dirty="0" smtClean="0"/>
          </a:p>
          <a:p>
            <a:pPr fontAlgn="base"/>
            <a:endParaRPr lang="en-IN" sz="2400" dirty="0"/>
          </a:p>
          <a:p>
            <a:endParaRPr lang="en-IN" sz="2400" dirty="0"/>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818863" y="2564780"/>
            <a:ext cx="3087030" cy="2709747"/>
          </a:xfrm>
          <a:prstGeom prst="rect">
            <a:avLst/>
          </a:prstGeom>
        </p:spPr>
      </p:pic>
    </p:spTree>
    <p:extLst>
      <p:ext uri="{BB962C8B-B14F-4D97-AF65-F5344CB8AC3E}">
        <p14:creationId xmlns="" xmlns:p14="http://schemas.microsoft.com/office/powerpoint/2010/main" val="365910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7012259" cy="4351338"/>
          </a:xfrm>
        </p:spPr>
        <p:txBody>
          <a:bodyPr>
            <a:normAutofit lnSpcReduction="10000"/>
          </a:bodyPr>
          <a:lstStyle/>
          <a:p>
            <a:pPr fontAlgn="base"/>
            <a:r>
              <a:rPr lang="en-IN" sz="2400" dirty="0" smtClean="0"/>
              <a:t>The two economically important species of coffee are C. Arabica and C. Robusta. </a:t>
            </a:r>
          </a:p>
          <a:p>
            <a:pPr fontAlgn="base"/>
            <a:r>
              <a:rPr lang="en-IN" sz="2400" dirty="0" smtClean="0"/>
              <a:t>Coffee was traditionally grown in the shade of trees. However, in the 1970s, coffee farmers began planting dwarf shrubs that produced higher yields and required no shade, resulting in the clearing of the shade trees. </a:t>
            </a:r>
          </a:p>
          <a:p>
            <a:pPr fontAlgn="base"/>
            <a:r>
              <a:rPr lang="en-IN" sz="2400" dirty="0" smtClean="0"/>
              <a:t>But the dwarf shrubs require fertilizers, pesticides and constant care. </a:t>
            </a:r>
          </a:p>
          <a:p>
            <a:pPr fontAlgn="base"/>
            <a:r>
              <a:rPr lang="en-IN" sz="2400" dirty="0" smtClean="0"/>
              <a:t>In addition, many species of migratory birds suffer as their winter tropical habitat is converted from forests to full-sun coffee farms.</a:t>
            </a:r>
          </a:p>
          <a:p>
            <a:endParaRPr lang="en-IN" sz="2400" dirty="0"/>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001813" y="1825625"/>
            <a:ext cx="2970987" cy="3069760"/>
          </a:xfrm>
          <a:prstGeom prst="rect">
            <a:avLst/>
          </a:prstGeom>
        </p:spPr>
      </p:pic>
    </p:spTree>
    <p:extLst>
      <p:ext uri="{BB962C8B-B14F-4D97-AF65-F5344CB8AC3E}">
        <p14:creationId xmlns="" xmlns:p14="http://schemas.microsoft.com/office/powerpoint/2010/main" val="10854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1434</Words>
  <Application>Microsoft Office PowerPoint</Application>
  <PresentationFormat>Custom</PresentationFormat>
  <Paragraphs>114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COFFEA CRUDA</vt:lpstr>
      <vt:lpstr>COFFEA CRUDA</vt:lpstr>
      <vt:lpstr>Slide 3</vt:lpstr>
      <vt:lpstr>ABOUT THE PLANT..</vt:lpstr>
      <vt:lpstr>Slide 5</vt:lpstr>
      <vt:lpstr>Slide 6</vt:lpstr>
      <vt:lpstr>Slide 7</vt:lpstr>
      <vt:lpstr>Habitat:</vt:lpstr>
      <vt:lpstr>Slide 9</vt:lpstr>
      <vt:lpstr>STORY OF COFFEE</vt:lpstr>
      <vt:lpstr>PHYSIOLOGICAL ACTION</vt:lpstr>
      <vt:lpstr>HARMFUL EFFECTS</vt:lpstr>
      <vt:lpstr>USES</vt:lpstr>
      <vt:lpstr>Slide 14</vt:lpstr>
      <vt:lpstr>HOMOEOPATHICALLY….</vt:lpstr>
      <vt:lpstr>Slide 16</vt:lpstr>
      <vt:lpstr>Slide 17</vt:lpstr>
      <vt:lpstr>Slide 18</vt:lpstr>
      <vt:lpstr>BLACK LETTER SYMPTOMS</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COFFEA CRUDA</dc:title>
  <dc:creator>anupama usha</dc:creator>
  <cp:lastModifiedBy>New</cp:lastModifiedBy>
  <cp:revision>15</cp:revision>
  <dcterms:created xsi:type="dcterms:W3CDTF">2015-11-04T05:44:35Z</dcterms:created>
  <dcterms:modified xsi:type="dcterms:W3CDTF">2019-08-13T05:03:48Z</dcterms:modified>
</cp:coreProperties>
</file>